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1" r:id="rId5"/>
    <p:sldId id="260" r:id="rId6"/>
    <p:sldId id="262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E8CC1D-7E94-4585-B5D8-D88AC21550A6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13997-88A9-452A-BF2E-0F93526C25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6519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9BF38-56C8-405F-8F88-B32AD7A0A2C0}" type="slidenum">
              <a:rPr lang="th-TH" smtClean="0"/>
              <a:pPr/>
              <a:t>3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63628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9BF38-56C8-405F-8F88-B32AD7A0A2C0}" type="slidenum">
              <a:rPr lang="th-TH" smtClean="0"/>
              <a:pPr/>
              <a:t>4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63628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79BF38-56C8-405F-8F88-B32AD7A0A2C0}" type="slidenum">
              <a:rPr lang="th-TH" smtClean="0"/>
              <a:pPr/>
              <a:t>5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6362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7895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03339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0966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2092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99624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3913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3766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453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2884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328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5082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90043-28DE-4F64-A26D-6A64D2026FFB}" type="datetimeFigureOut">
              <a:rPr lang="th-TH" smtClean="0"/>
              <a:t>26/03/62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2EC6A-EBBA-4FDE-8FC7-DEB5862EFA8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3261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00164" y="1143000"/>
            <a:ext cx="6547757" cy="2362200"/>
          </a:xfr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Service Plan </a:t>
            </a:r>
            <a:r>
              <a:rPr lang="en-US" sz="49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RDU – AMR</a:t>
            </a:r>
            <a:r>
              <a:rPr lang="en-US" sz="4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 </a:t>
            </a:r>
            <a:r>
              <a:rPr lang="en-US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2562 </a:t>
            </a:r>
            <a:br>
              <a:rPr lang="en-US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จังหวัดอุบลราชธานี</a:t>
            </a:r>
            <a:r>
              <a:rPr lang="en-US" sz="36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3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66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ณ 25 มีนาคม 2562</a:t>
            </a:r>
            <a:endParaRPr lang="th-TH" sz="6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6755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538570"/>
              </p:ext>
            </p:extLst>
          </p:nvPr>
        </p:nvGraphicFramePr>
        <p:xfrm>
          <a:off x="131823" y="3249692"/>
          <a:ext cx="7030977" cy="341201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97833"/>
                <a:gridCol w="1633144"/>
              </a:tblGrid>
              <a:tr h="499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CD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RDU</a:t>
                      </a:r>
                      <a:r>
                        <a:rPr lang="en-US" sz="2400" baseline="0" dirty="0" smtClean="0">
                          <a:solidFill>
                            <a:srgbClr val="FFFFCD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th-TH" sz="2400" baseline="0" dirty="0" smtClean="0">
                          <a:solidFill>
                            <a:srgbClr val="FFFFCD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ขั้นที่ </a:t>
                      </a:r>
                      <a:r>
                        <a:rPr lang="en-US" sz="2400" baseline="0" dirty="0" smtClean="0">
                          <a:solidFill>
                            <a:srgbClr val="FFFFCD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  <a:endParaRPr lang="th-TH" sz="2400" b="1" dirty="0">
                        <a:solidFill>
                          <a:srgbClr val="FFFFCD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5" marR="91435" marT="45622" marB="45622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</a:tr>
              <a:tr h="29121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dirty="0" smtClean="0">
                          <a:solidFill>
                            <a:srgbClr val="FF0000"/>
                          </a:solidFill>
                        </a:rPr>
                        <a:t>รพ.</a:t>
                      </a:r>
                      <a:endParaRPr lang="th-TH" sz="3200" b="1" dirty="0" smtClean="0"/>
                    </a:p>
                    <a:p>
                      <a:endParaRPr lang="en-US" sz="1800" b="1" baseline="0" dirty="0" smtClean="0"/>
                    </a:p>
                    <a:p>
                      <a:endParaRPr lang="en-US" sz="1800" b="1" baseline="0" dirty="0" smtClean="0"/>
                    </a:p>
                  </a:txBody>
                  <a:tcPr marL="91435" marR="91435" marT="45622" marB="45622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3200" b="1" kern="12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รพ.สต.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</a:t>
                      </a:r>
                      <a:endParaRPr lang="th-TH" sz="3200" b="1" kern="1200" dirty="0" smtClean="0">
                        <a:solidFill>
                          <a:srgbClr val="FF0000"/>
                        </a:solidFill>
                        <a:latin typeface="TH SarabunPSK" panose="020B0500040200020003" pitchFamily="34" charset="-34"/>
                        <a:ea typeface="+mn-ea"/>
                        <a:cs typeface="TH SarabunPSK" panose="020B0500040200020003" pitchFamily="34" charset="-34"/>
                      </a:endParaRPr>
                    </a:p>
                    <a:p>
                      <a:pPr algn="ctr"/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เพิ่ม 60 </a:t>
                      </a: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%</a:t>
                      </a:r>
                      <a:r>
                        <a:rPr lang="th-TH" sz="1800" b="1" kern="120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ของ</a:t>
                      </a:r>
                      <a:r>
                        <a:rPr lang="th-TH" sz="1800" b="1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PCU</a:t>
                      </a:r>
                      <a:endParaRPr lang="th-TH" sz="1800" b="1" kern="1200" dirty="0">
                        <a:solidFill>
                          <a:schemeClr val="dk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91435" marR="91435" marT="45622" marB="45622"/>
                </a:tc>
              </a:tr>
            </a:tbl>
          </a:graphicData>
        </a:graphic>
      </p:graphicFrame>
      <p:pic>
        <p:nvPicPr>
          <p:cNvPr id="12300" name="Picture 3" descr="C:\Users\User\AppData\Local\LINE\Cache\tmp\152031304247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55"/>
          <a:stretch>
            <a:fillRect/>
          </a:stretch>
        </p:blipFill>
        <p:spPr bwMode="auto">
          <a:xfrm>
            <a:off x="154801" y="693227"/>
            <a:ext cx="4773611" cy="231766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สี่เหลี่ยมผืนผ้า 6"/>
          <p:cNvSpPr/>
          <p:nvPr/>
        </p:nvSpPr>
        <p:spPr>
          <a:xfrm>
            <a:off x="0" y="53353"/>
            <a:ext cx="9144000" cy="481463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โรงพยาบาล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ที่ใช้ยาอย่างสมเหตุผล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RDU-AMR) 2562</a:t>
            </a:r>
            <a:endParaRPr lang="th-TH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302" name="Picture 5" descr="รูปภาพที่เกี่ยวข้อง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4204" y="2750250"/>
            <a:ext cx="625475" cy="635000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  <p:grpSp>
        <p:nvGrpSpPr>
          <p:cNvPr id="5" name="กลุ่ม 4"/>
          <p:cNvGrpSpPr/>
          <p:nvPr/>
        </p:nvGrpSpPr>
        <p:grpSpPr>
          <a:xfrm>
            <a:off x="131823" y="4169608"/>
            <a:ext cx="5327374" cy="2517518"/>
            <a:chOff x="-35442" y="3962135"/>
            <a:chExt cx="5406750" cy="2517518"/>
          </a:xfrm>
        </p:grpSpPr>
        <p:grpSp>
          <p:nvGrpSpPr>
            <p:cNvPr id="12303" name="กลุ่ม 14"/>
            <p:cNvGrpSpPr>
              <a:grpSpLocks/>
            </p:cNvGrpSpPr>
            <p:nvPr/>
          </p:nvGrpSpPr>
          <p:grpSpPr bwMode="auto">
            <a:xfrm>
              <a:off x="90148" y="5048275"/>
              <a:ext cx="2151063" cy="406979"/>
              <a:chOff x="2406864" y="4724990"/>
              <a:chExt cx="2151856" cy="406469"/>
            </a:xfrm>
          </p:grpSpPr>
          <p:sp>
            <p:nvSpPr>
              <p:cNvPr id="16" name="ตัดมุมสี่เหลี่ยมผืนผ้าด้านทแยงมุม 15"/>
              <p:cNvSpPr/>
              <p:nvPr/>
            </p:nvSpPr>
            <p:spPr>
              <a:xfrm>
                <a:off x="2484369" y="4724990"/>
                <a:ext cx="1867899" cy="406469"/>
              </a:xfrm>
              <a:prstGeom prst="snip2DiagRect">
                <a:avLst>
                  <a:gd name="adj1" fmla="val 0"/>
                  <a:gd name="adj2" fmla="val 33944"/>
                </a:avLst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th-TH" sz="180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12345" name="TextBox 16"/>
              <p:cNvSpPr txBox="1">
                <a:spLocks noChangeArrowheads="1"/>
              </p:cNvSpPr>
              <p:nvPr/>
            </p:nvSpPr>
            <p:spPr bwMode="auto">
              <a:xfrm>
                <a:off x="2406864" y="4739923"/>
                <a:ext cx="2151856" cy="3688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9pPr>
              </a:lstStyle>
              <a:p>
                <a:pPr lvl="0" eaLnBrk="1" hangingPunct="1">
                  <a:spcBef>
                    <a:spcPct val="0"/>
                  </a:spcBef>
                  <a:buNone/>
                </a:pPr>
                <a:r>
                  <a:rPr lang="th-TH" altLang="th-TH" sz="1800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Wingdings 2" pitchFamily="18" charset="2"/>
                  </a:rPr>
                  <a:t></a:t>
                </a:r>
                <a:r>
                  <a:rPr lang="en-US" altLang="th-TH" sz="1800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Wingdings 2" pitchFamily="18" charset="2"/>
                  </a:rPr>
                  <a:t> AD </a:t>
                </a:r>
                <a:r>
                  <a:rPr lang="en-US" altLang="th-TH" sz="1800" dirty="0" smtClean="0">
                    <a:solidFill>
                      <a:prstClr val="black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 20%</a:t>
                </a:r>
                <a:endParaRPr lang="th-TH" altLang="th-TH" sz="1800" dirty="0">
                  <a:solidFill>
                    <a:prstClr val="black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2304" name="กลุ่ม 12"/>
            <p:cNvGrpSpPr>
              <a:grpSpLocks/>
            </p:cNvGrpSpPr>
            <p:nvPr/>
          </p:nvGrpSpPr>
          <p:grpSpPr bwMode="auto">
            <a:xfrm>
              <a:off x="59989" y="4330261"/>
              <a:ext cx="1974847" cy="633096"/>
              <a:chOff x="323528" y="4437112"/>
              <a:chExt cx="1974368" cy="446382"/>
            </a:xfrm>
          </p:grpSpPr>
          <p:grpSp>
            <p:nvGrpSpPr>
              <p:cNvPr id="12340" name="กลุ่ม 10"/>
              <p:cNvGrpSpPr>
                <a:grpSpLocks/>
              </p:cNvGrpSpPr>
              <p:nvPr/>
            </p:nvGrpSpPr>
            <p:grpSpPr bwMode="auto">
              <a:xfrm>
                <a:off x="323528" y="4437112"/>
                <a:ext cx="1974368" cy="446382"/>
                <a:chOff x="2411760" y="4708304"/>
                <a:chExt cx="1974368" cy="446382"/>
              </a:xfrm>
            </p:grpSpPr>
            <p:sp>
              <p:nvSpPr>
                <p:cNvPr id="10" name="ตัดมุมสี่เหลี่ยมผืนผ้าด้านทแยงมุม 9"/>
                <p:cNvSpPr/>
                <p:nvPr/>
              </p:nvSpPr>
              <p:spPr>
                <a:xfrm>
                  <a:off x="2483179" y="4725760"/>
                  <a:ext cx="1902949" cy="428926"/>
                </a:xfrm>
                <a:prstGeom prst="snip2DiagRect">
                  <a:avLst>
                    <a:gd name="adj1" fmla="val 0"/>
                    <a:gd name="adj2" fmla="val 33944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th-TH" sz="1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2343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2411760" y="4708304"/>
                  <a:ext cx="468052" cy="2604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th-TH" altLang="th-TH" sz="180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Wingdings 2" pitchFamily="18" charset="2"/>
                    </a:rPr>
                    <a:t></a:t>
                  </a:r>
                  <a:endParaRPr lang="th-TH" altLang="th-TH" sz="180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2341" name="TextBox 11"/>
              <p:cNvSpPr txBox="1">
                <a:spLocks noChangeArrowheads="1"/>
              </p:cNvSpPr>
              <p:nvPr/>
            </p:nvSpPr>
            <p:spPr bwMode="auto">
              <a:xfrm>
                <a:off x="437522" y="4470011"/>
                <a:ext cx="1830221" cy="4123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h-TH" sz="1800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RI </a:t>
                </a:r>
                <a:r>
                  <a:rPr lang="en-US" altLang="th-TH" sz="14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A-M1</a:t>
                </a:r>
                <a:r>
                  <a:rPr lang="th-TH" altLang="th-TH" sz="14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≤30</a:t>
                </a:r>
                <a:r>
                  <a:rPr lang="en-US" altLang="th-TH" sz="1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%</a:t>
                </a:r>
                <a:endParaRPr lang="th-TH" altLang="th-TH" sz="1400" b="1" dirty="0" smtClean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th-TH" altLang="th-TH" sz="14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</a:t>
                </a:r>
                <a:r>
                  <a:rPr lang="th-TH" altLang="th-TH" sz="1400" b="1" dirty="0" err="1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รพช</a:t>
                </a:r>
                <a:r>
                  <a:rPr lang="th-TH" altLang="th-TH" sz="14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r>
                  <a:rPr lang="en-US" altLang="th-TH" sz="1400" b="1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 </a:t>
                </a:r>
                <a:r>
                  <a:rPr lang="en-US" altLang="th-TH" sz="1400" b="1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20%</a:t>
                </a:r>
                <a:endParaRPr lang="th-TH" altLang="th-TH" sz="14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2305" name="กลุ่ม 19"/>
            <p:cNvGrpSpPr>
              <a:grpSpLocks/>
            </p:cNvGrpSpPr>
            <p:nvPr/>
          </p:nvGrpSpPr>
          <p:grpSpPr bwMode="auto">
            <a:xfrm>
              <a:off x="109200" y="5548549"/>
              <a:ext cx="1895476" cy="405846"/>
              <a:chOff x="323528" y="4437112"/>
              <a:chExt cx="1896565" cy="406701"/>
            </a:xfrm>
          </p:grpSpPr>
          <p:grpSp>
            <p:nvGrpSpPr>
              <p:cNvPr id="12336" name="กลุ่ม 20"/>
              <p:cNvGrpSpPr>
                <a:grpSpLocks/>
              </p:cNvGrpSpPr>
              <p:nvPr/>
            </p:nvGrpSpPr>
            <p:grpSpPr bwMode="auto">
              <a:xfrm>
                <a:off x="323528" y="4437112"/>
                <a:ext cx="1896565" cy="406701"/>
                <a:chOff x="2411760" y="4708304"/>
                <a:chExt cx="1896565" cy="406701"/>
              </a:xfrm>
            </p:grpSpPr>
            <p:sp>
              <p:nvSpPr>
                <p:cNvPr id="23" name="ตัดมุมสี่เหลี่ยมผืนผ้าด้านทแยงมุม 22"/>
                <p:cNvSpPr/>
                <p:nvPr/>
              </p:nvSpPr>
              <p:spPr>
                <a:xfrm>
                  <a:off x="2483239" y="4725635"/>
                  <a:ext cx="1825086" cy="389370"/>
                </a:xfrm>
                <a:prstGeom prst="snip2DiagRect">
                  <a:avLst>
                    <a:gd name="adj1" fmla="val 0"/>
                    <a:gd name="adj2" fmla="val 33944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th-TH" sz="1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2339" name="TextBox 23"/>
                <p:cNvSpPr txBox="1">
                  <a:spLocks noChangeArrowheads="1"/>
                </p:cNvSpPr>
                <p:nvPr/>
              </p:nvSpPr>
              <p:spPr bwMode="auto">
                <a:xfrm>
                  <a:off x="2411760" y="4708304"/>
                  <a:ext cx="468052" cy="37011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th-TH" altLang="th-TH" sz="180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Wingdings 2" pitchFamily="18" charset="2"/>
                    </a:rPr>
                    <a:t></a:t>
                  </a:r>
                  <a:endParaRPr lang="th-TH" altLang="th-TH" sz="180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2337" name="TextBox 21"/>
              <p:cNvSpPr txBox="1">
                <a:spLocks noChangeArrowheads="1"/>
              </p:cNvSpPr>
              <p:nvPr/>
            </p:nvSpPr>
            <p:spPr bwMode="auto">
              <a:xfrm>
                <a:off x="562662" y="4473702"/>
                <a:ext cx="1512168" cy="3701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h-TH" sz="1800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FTW </a:t>
                </a:r>
                <a:r>
                  <a:rPr lang="en-US" altLang="th-TH" sz="1800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 50</a:t>
                </a:r>
                <a:r>
                  <a:rPr lang="en-US" altLang="th-TH" sz="18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%</a:t>
                </a:r>
                <a:endParaRPr lang="th-TH" altLang="th-TH" sz="18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2306" name="กลุ่ม 24"/>
            <p:cNvGrpSpPr>
              <a:grpSpLocks/>
            </p:cNvGrpSpPr>
            <p:nvPr/>
          </p:nvGrpSpPr>
          <p:grpSpPr bwMode="auto">
            <a:xfrm>
              <a:off x="101034" y="6063661"/>
              <a:ext cx="1935729" cy="415992"/>
              <a:chOff x="323528" y="4437112"/>
              <a:chExt cx="1772349" cy="416213"/>
            </a:xfrm>
          </p:grpSpPr>
          <p:grpSp>
            <p:nvGrpSpPr>
              <p:cNvPr id="12332" name="กลุ่ม 25"/>
              <p:cNvGrpSpPr>
                <a:grpSpLocks/>
              </p:cNvGrpSpPr>
              <p:nvPr/>
            </p:nvGrpSpPr>
            <p:grpSpPr bwMode="auto">
              <a:xfrm>
                <a:off x="323528" y="4437112"/>
                <a:ext cx="1772349" cy="416213"/>
                <a:chOff x="2411760" y="4708304"/>
                <a:chExt cx="1772349" cy="416213"/>
              </a:xfrm>
            </p:grpSpPr>
            <p:sp>
              <p:nvSpPr>
                <p:cNvPr id="28" name="ตัดมุมสี่เหลี่ยมผืนผ้าด้านทแยงมุม 27"/>
                <p:cNvSpPr/>
                <p:nvPr/>
              </p:nvSpPr>
              <p:spPr>
                <a:xfrm>
                  <a:off x="2483661" y="4726431"/>
                  <a:ext cx="1700448" cy="398086"/>
                </a:xfrm>
                <a:prstGeom prst="snip2DiagRect">
                  <a:avLst>
                    <a:gd name="adj1" fmla="val 0"/>
                    <a:gd name="adj2" fmla="val 33944"/>
                  </a:avLst>
                </a:prstGeom>
                <a:solidFill>
                  <a:srgbClr val="00B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th-TH" sz="1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2335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2411760" y="4708304"/>
                  <a:ext cx="468052" cy="36952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th-TH" altLang="th-TH" sz="180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Wingdings 2" pitchFamily="18" charset="2"/>
                    </a:rPr>
                    <a:t></a:t>
                  </a:r>
                  <a:endParaRPr lang="th-TH" altLang="th-TH" sz="180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2333" name="TextBox 26"/>
              <p:cNvSpPr txBox="1">
                <a:spLocks noChangeArrowheads="1"/>
              </p:cNvSpPr>
              <p:nvPr/>
            </p:nvSpPr>
            <p:spPr bwMode="auto">
              <a:xfrm>
                <a:off x="461343" y="4483797"/>
                <a:ext cx="1478700" cy="3695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h-TH" sz="18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APL </a:t>
                </a:r>
                <a:r>
                  <a:rPr lang="en-US" altLang="th-TH" sz="18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 </a:t>
                </a:r>
                <a:r>
                  <a:rPr lang="en-US" altLang="th-TH" sz="1800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15%</a:t>
                </a:r>
                <a:endParaRPr lang="th-TH" altLang="th-TH" sz="18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2307" name="กลุ่ม 29"/>
            <p:cNvGrpSpPr>
              <a:grpSpLocks/>
            </p:cNvGrpSpPr>
            <p:nvPr/>
          </p:nvGrpSpPr>
          <p:grpSpPr bwMode="auto">
            <a:xfrm>
              <a:off x="2371424" y="4389161"/>
              <a:ext cx="2815168" cy="521667"/>
              <a:chOff x="323528" y="4437112"/>
              <a:chExt cx="3020144" cy="521633"/>
            </a:xfrm>
          </p:grpSpPr>
          <p:grpSp>
            <p:nvGrpSpPr>
              <p:cNvPr id="12328" name="กลุ่ม 30"/>
              <p:cNvGrpSpPr>
                <a:grpSpLocks/>
              </p:cNvGrpSpPr>
              <p:nvPr/>
            </p:nvGrpSpPr>
            <p:grpSpPr bwMode="auto">
              <a:xfrm>
                <a:off x="323528" y="4437112"/>
                <a:ext cx="3020144" cy="521633"/>
                <a:chOff x="2411760" y="4708304"/>
                <a:chExt cx="3020144" cy="521633"/>
              </a:xfrm>
            </p:grpSpPr>
            <p:sp>
              <p:nvSpPr>
                <p:cNvPr id="33" name="ตัดมุมสี่เหลี่ยมผืนผ้าด้านทแยงมุม 32"/>
                <p:cNvSpPr/>
                <p:nvPr/>
              </p:nvSpPr>
              <p:spPr>
                <a:xfrm>
                  <a:off x="2483182" y="4725145"/>
                  <a:ext cx="2948722" cy="504792"/>
                </a:xfrm>
                <a:prstGeom prst="snip2DiagRect">
                  <a:avLst>
                    <a:gd name="adj1" fmla="val 0"/>
                    <a:gd name="adj2" fmla="val 33944"/>
                  </a:avLst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th-TH" sz="180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  <p:sp>
              <p:nvSpPr>
                <p:cNvPr id="12331" name="TextBox 33"/>
                <p:cNvSpPr txBox="1">
                  <a:spLocks noChangeArrowheads="1"/>
                </p:cNvSpPr>
                <p:nvPr/>
              </p:nvSpPr>
              <p:spPr bwMode="auto">
                <a:xfrm>
                  <a:off x="2411760" y="4708304"/>
                  <a:ext cx="468052" cy="36930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th-TH" altLang="th-TH" sz="180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  <a:sym typeface="Wingdings 2" pitchFamily="18" charset="2"/>
                    </a:rPr>
                    <a:t></a:t>
                  </a:r>
                  <a:endParaRPr lang="th-TH" altLang="th-TH" sz="180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2329" name="TextBox 31"/>
              <p:cNvSpPr txBox="1">
                <a:spLocks noChangeArrowheads="1"/>
              </p:cNvSpPr>
              <p:nvPr/>
            </p:nvSpPr>
            <p:spPr bwMode="auto">
              <a:xfrm>
                <a:off x="638156" y="4498645"/>
                <a:ext cx="2540219" cy="3385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th-TH" sz="16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CKD </a:t>
                </a:r>
                <a:r>
                  <a:rPr lang="th-TH" altLang="th-TH" sz="16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ใช้ </a:t>
                </a:r>
                <a:r>
                  <a:rPr lang="en-US" altLang="th-TH" sz="16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NSAIDs </a:t>
                </a:r>
                <a:r>
                  <a:rPr lang="en-US" altLang="th-TH" sz="16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 10%</a:t>
                </a:r>
                <a:endParaRPr lang="th-TH" altLang="th-TH" sz="16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grpSp>
          <p:nvGrpSpPr>
            <p:cNvPr id="12308" name="กลุ่ม 13"/>
            <p:cNvGrpSpPr>
              <a:grpSpLocks/>
            </p:cNvGrpSpPr>
            <p:nvPr/>
          </p:nvGrpSpPr>
          <p:grpSpPr bwMode="auto">
            <a:xfrm>
              <a:off x="2348621" y="5018094"/>
              <a:ext cx="2929422" cy="731838"/>
              <a:chOff x="279984" y="5699622"/>
              <a:chExt cx="3020229" cy="522294"/>
            </a:xfrm>
          </p:grpSpPr>
          <p:grpSp>
            <p:nvGrpSpPr>
              <p:cNvPr id="12322" name="กลุ่ม 34"/>
              <p:cNvGrpSpPr>
                <a:grpSpLocks/>
              </p:cNvGrpSpPr>
              <p:nvPr/>
            </p:nvGrpSpPr>
            <p:grpSpPr bwMode="auto">
              <a:xfrm>
                <a:off x="279984" y="5699622"/>
                <a:ext cx="3020229" cy="522294"/>
                <a:chOff x="323528" y="4437112"/>
                <a:chExt cx="3020229" cy="522294"/>
              </a:xfrm>
            </p:grpSpPr>
            <p:grpSp>
              <p:nvGrpSpPr>
                <p:cNvPr id="12324" name="กลุ่ม 35"/>
                <p:cNvGrpSpPr>
                  <a:grpSpLocks/>
                </p:cNvGrpSpPr>
                <p:nvPr/>
              </p:nvGrpSpPr>
              <p:grpSpPr bwMode="auto">
                <a:xfrm>
                  <a:off x="323528" y="4437112"/>
                  <a:ext cx="3020229" cy="522294"/>
                  <a:chOff x="2411760" y="4708304"/>
                  <a:chExt cx="3020229" cy="522294"/>
                </a:xfrm>
              </p:grpSpPr>
              <p:sp>
                <p:nvSpPr>
                  <p:cNvPr id="38" name="ตัดมุมสี่เหลี่ยมผืนผ้าด้านทแยงมุม 37"/>
                  <p:cNvSpPr/>
                  <p:nvPr/>
                </p:nvSpPr>
                <p:spPr>
                  <a:xfrm>
                    <a:off x="2482859" y="4725299"/>
                    <a:ext cx="2949130" cy="505299"/>
                  </a:xfrm>
                  <a:prstGeom prst="snip2DiagRect">
                    <a:avLst>
                      <a:gd name="adj1" fmla="val 0"/>
                      <a:gd name="adj2" fmla="val 33944"/>
                    </a:avLst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th-TH" sz="180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12327" name="TextBox 3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11760" y="4708304"/>
                    <a:ext cx="468052" cy="26358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sz="24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Courier New" pitchFamily="49" charset="0"/>
                      <a:buChar char="o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Courier New" pitchFamily="49" charset="0"/>
                      <a:buChar char="o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th-TH" altLang="th-TH" sz="180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Wingdings 2" pitchFamily="18" charset="2"/>
                      </a:rPr>
                      <a:t></a:t>
                    </a:r>
                    <a:endParaRPr lang="th-TH" altLang="th-TH" sz="180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p:grpSp>
            <p:sp>
              <p:nvSpPr>
                <p:cNvPr id="12325" name="TextBox 36"/>
                <p:cNvSpPr txBox="1">
                  <a:spLocks noChangeArrowheads="1"/>
                </p:cNvSpPr>
                <p:nvPr/>
              </p:nvSpPr>
              <p:spPr bwMode="auto">
                <a:xfrm>
                  <a:off x="610630" y="4491126"/>
                  <a:ext cx="1347950" cy="26358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24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Courier New" pitchFamily="49" charset="0"/>
                    <a:buChar char="o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itchFamily="34" charset="0"/>
                    <a:buChar char="•"/>
                    <a:defRPr sz="1600">
                      <a:solidFill>
                        <a:srgbClr val="7F7F7F"/>
                      </a:solidFill>
                      <a:latin typeface="Century Gothic" pitchFamily="34" charset="0"/>
                      <a:cs typeface="Browallia New" pitchFamily="34" charset="-34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th-TH" sz="1800" dirty="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Pregnancy</a:t>
                  </a:r>
                  <a:endParaRPr lang="th-TH" altLang="th-TH" sz="18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2323" name="TextBox 39"/>
              <p:cNvSpPr txBox="1">
                <a:spLocks noChangeArrowheads="1"/>
              </p:cNvSpPr>
              <p:nvPr/>
            </p:nvSpPr>
            <p:spPr bwMode="auto">
              <a:xfrm>
                <a:off x="1823032" y="5808684"/>
                <a:ext cx="1391663" cy="3734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th-TH" altLang="th-TH" sz="14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ไม่ใช้ </a:t>
                </a:r>
                <a:r>
                  <a:rPr lang="en-US" altLang="th-TH" sz="14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Warfarin Statin Ergots</a:t>
                </a:r>
                <a:endParaRPr lang="th-TH" altLang="th-TH" sz="1400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2309" name="สี่เหลี่ยมผืนผ้า 17"/>
            <p:cNvSpPr>
              <a:spLocks noChangeArrowheads="1"/>
            </p:cNvSpPr>
            <p:nvPr/>
          </p:nvSpPr>
          <p:spPr bwMode="auto">
            <a:xfrm>
              <a:off x="-35442" y="3962966"/>
              <a:ext cx="311308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h-TH" altLang="th-TH" sz="18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1. ลด </a:t>
              </a:r>
              <a:r>
                <a:rPr lang="en-US" altLang="th-TH" sz="18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ATB </a:t>
              </a:r>
              <a:r>
                <a:rPr lang="th-TH" altLang="th-TH" sz="18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4 กลุ่มโรค </a:t>
              </a:r>
              <a:endParaRPr lang="en-US" alt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grpSp>
          <p:nvGrpSpPr>
            <p:cNvPr id="12310" name="กลุ่ม 42"/>
            <p:cNvGrpSpPr>
              <a:grpSpLocks/>
            </p:cNvGrpSpPr>
            <p:nvPr/>
          </p:nvGrpSpPr>
          <p:grpSpPr bwMode="auto">
            <a:xfrm>
              <a:off x="2333038" y="5908933"/>
              <a:ext cx="3038270" cy="520700"/>
              <a:chOff x="279984" y="5699622"/>
              <a:chExt cx="2727891" cy="521472"/>
            </a:xfrm>
          </p:grpSpPr>
          <p:grpSp>
            <p:nvGrpSpPr>
              <p:cNvPr id="12316" name="กลุ่ม 43"/>
              <p:cNvGrpSpPr>
                <a:grpSpLocks/>
              </p:cNvGrpSpPr>
              <p:nvPr/>
            </p:nvGrpSpPr>
            <p:grpSpPr bwMode="auto">
              <a:xfrm>
                <a:off x="279984" y="5699622"/>
                <a:ext cx="2656624" cy="521472"/>
                <a:chOff x="323528" y="4437112"/>
                <a:chExt cx="2656624" cy="521472"/>
              </a:xfrm>
            </p:grpSpPr>
            <p:grpSp>
              <p:nvGrpSpPr>
                <p:cNvPr id="12318" name="กลุ่ม 45"/>
                <p:cNvGrpSpPr>
                  <a:grpSpLocks/>
                </p:cNvGrpSpPr>
                <p:nvPr/>
              </p:nvGrpSpPr>
              <p:grpSpPr bwMode="auto">
                <a:xfrm>
                  <a:off x="323528" y="4437112"/>
                  <a:ext cx="2656624" cy="521472"/>
                  <a:chOff x="2411760" y="4708304"/>
                  <a:chExt cx="2656624" cy="521472"/>
                </a:xfrm>
              </p:grpSpPr>
              <p:sp>
                <p:nvSpPr>
                  <p:cNvPr id="48" name="ตัดมุมสี่เหลี่ยมผืนผ้าด้านทแยงมุม 47"/>
                  <p:cNvSpPr/>
                  <p:nvPr/>
                </p:nvSpPr>
                <p:spPr>
                  <a:xfrm>
                    <a:off x="2483027" y="4725792"/>
                    <a:ext cx="2585357" cy="503984"/>
                  </a:xfrm>
                  <a:prstGeom prst="snip2DiagRect">
                    <a:avLst>
                      <a:gd name="adj1" fmla="val 0"/>
                      <a:gd name="adj2" fmla="val 33944"/>
                    </a:avLst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th-TH" sz="180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  <p:sp>
                <p:nvSpPr>
                  <p:cNvPr id="12321" name="TextBox 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11760" y="4708304"/>
                    <a:ext cx="468052" cy="36987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sz="24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1pPr>
                    <a:lvl2pPr marL="742950" indent="-285750" eaLnBrk="0" hangingPunct="0">
                      <a:spcBef>
                        <a:spcPct val="20000"/>
                      </a:spcBef>
                      <a:buFont typeface="Courier New" pitchFamily="49" charset="0"/>
                      <a:buChar char="o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2pPr>
                    <a:lvl3pPr marL="11430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3pPr>
                    <a:lvl4pPr marL="1600200" indent="-228600" eaLnBrk="0" hangingPunct="0">
                      <a:spcBef>
                        <a:spcPct val="20000"/>
                      </a:spcBef>
                      <a:buFont typeface="Courier New" pitchFamily="49" charset="0"/>
                      <a:buChar char="o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4pPr>
                    <a:lvl5pPr marL="2057400" indent="-228600" eaLnBrk="0" hangingPunct="0">
                      <a:spcBef>
                        <a:spcPct val="20000"/>
                      </a:spcBef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itchFamily="34" charset="0"/>
                      <a:buChar char="•"/>
                      <a:defRPr sz="1600">
                        <a:solidFill>
                          <a:srgbClr val="7F7F7F"/>
                        </a:solidFill>
                        <a:latin typeface="Century Gothic" pitchFamily="34" charset="0"/>
                        <a:cs typeface="Browallia New" pitchFamily="34" charset="-34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th-TH" altLang="th-TH" sz="180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  <a:sym typeface="Wingdings 2" pitchFamily="18" charset="2"/>
                      </a:rPr>
                      <a:t></a:t>
                    </a:r>
                    <a:endParaRPr lang="th-TH" altLang="th-TH" sz="1800">
                      <a:solidFill>
                        <a:schemeClr val="tx1"/>
                      </a:solidFill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endParaRPr>
                  </a:p>
                </p:txBody>
              </p: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553850" y="4512908"/>
                  <a:ext cx="1369422" cy="36987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sz="18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DM</a:t>
                  </a:r>
                  <a:r>
                    <a:rPr lang="th-TH" sz="1800" dirty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 </a:t>
                  </a:r>
                  <a:r>
                    <a:rPr lang="th-TH" sz="1800" dirty="0" smtClean="0">
                      <a:latin typeface="Tahoma" panose="020B0604030504040204" pitchFamily="34" charset="0"/>
                      <a:ea typeface="Tahoma" panose="020B0604030504040204" pitchFamily="34" charset="0"/>
                      <a:cs typeface="Tahoma" panose="020B0604030504040204" pitchFamily="34" charset="0"/>
                    </a:rPr>
                    <a:t>กลุ่มเสี่ยง</a:t>
                  </a:r>
                  <a:endParaRPr lang="th-TH" sz="1800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endParaRPr>
                </a:p>
              </p:txBody>
            </p:sp>
          </p:grpSp>
          <p:sp>
            <p:nvSpPr>
              <p:cNvPr id="12317" name="TextBox 44"/>
              <p:cNvSpPr txBox="1">
                <a:spLocks noChangeArrowheads="1"/>
              </p:cNvSpPr>
              <p:nvPr/>
            </p:nvSpPr>
            <p:spPr bwMode="auto">
              <a:xfrm>
                <a:off x="1706591" y="5847874"/>
                <a:ext cx="1301284" cy="308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24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Courier New" pitchFamily="49" charset="0"/>
                  <a:buChar char="o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itchFamily="34" charset="0"/>
                  <a:buChar char="•"/>
                  <a:defRPr sz="1600">
                    <a:solidFill>
                      <a:srgbClr val="7F7F7F"/>
                    </a:solidFill>
                    <a:latin typeface="Century Gothic" pitchFamily="34" charset="0"/>
                    <a:cs typeface="Browallia New" pitchFamily="34" charset="-34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th-TH" altLang="th-TH" sz="14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ใช้ </a:t>
                </a:r>
                <a:r>
                  <a:rPr lang="en-US" altLang="th-TH" sz="1400" dirty="0" err="1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Gliben</a:t>
                </a:r>
                <a:r>
                  <a:rPr lang="en-US" altLang="th-TH" sz="1400" dirty="0" smtClean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 </a:t>
                </a:r>
                <a:r>
                  <a:rPr lang="en-US" altLang="th-TH" sz="1400" dirty="0">
                    <a:solidFill>
                      <a:schemeClr val="tx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  <a:sym typeface="Symbol" pitchFamily="18" charset="2"/>
                  </a:rPr>
                  <a:t>5 %</a:t>
                </a:r>
                <a:endParaRPr lang="th-TH" altLang="th-TH" sz="1400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2311" name="สี่เหลี่ยมผืนผ้า 49"/>
            <p:cNvSpPr>
              <a:spLocks noChangeArrowheads="1"/>
            </p:cNvSpPr>
            <p:nvPr/>
          </p:nvSpPr>
          <p:spPr bwMode="auto">
            <a:xfrm>
              <a:off x="2448734" y="3962135"/>
              <a:ext cx="25505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1pPr>
              <a:lvl2pPr marL="742950" indent="-28575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3pPr>
              <a:lvl4pPr marL="1600200" indent="-228600" eaLnBrk="0" hangingPunct="0">
                <a:spcBef>
                  <a:spcPct val="20000"/>
                </a:spcBef>
                <a:buFont typeface="Courier New" pitchFamily="49" charset="0"/>
                <a:buChar char="o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•"/>
                <a:defRPr sz="1600">
                  <a:solidFill>
                    <a:srgbClr val="7F7F7F"/>
                  </a:solidFill>
                  <a:latin typeface="Century Gothic" pitchFamily="34" charset="0"/>
                  <a:cs typeface="Browallia New" pitchFamily="34" charset="-34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th-TH" altLang="th-TH" sz="1800" b="1" dirty="0">
                  <a:solidFill>
                    <a:schemeClr val="tx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2. ดูแลผู้ป่วยกลุ่มเสี่ยง</a:t>
              </a:r>
              <a:endParaRPr lang="en-US" altLang="th-TH" sz="1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8" name="ดาว 5 แฉก 7"/>
          <p:cNvSpPr/>
          <p:nvPr/>
        </p:nvSpPr>
        <p:spPr>
          <a:xfrm>
            <a:off x="131823" y="1265745"/>
            <a:ext cx="516994" cy="564541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วงรี 8"/>
          <p:cNvSpPr/>
          <p:nvPr/>
        </p:nvSpPr>
        <p:spPr>
          <a:xfrm>
            <a:off x="3309580" y="769134"/>
            <a:ext cx="1256150" cy="402979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≥</a:t>
            </a:r>
            <a:r>
              <a:rPr lang="en-US" sz="2400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95</a:t>
            </a:r>
            <a:r>
              <a:rPr lang="en-US" sz="2400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%</a:t>
            </a:r>
            <a:endParaRPr lang="th-TH" sz="2400" dirty="0">
              <a:solidFill>
                <a:srgbClr val="FF0000"/>
              </a:solidFill>
            </a:endParaRPr>
          </a:p>
        </p:txBody>
      </p:sp>
      <p:sp>
        <p:nvSpPr>
          <p:cNvPr id="53" name="วงรี 52"/>
          <p:cNvSpPr/>
          <p:nvPr/>
        </p:nvSpPr>
        <p:spPr>
          <a:xfrm>
            <a:off x="4736005" y="3238809"/>
            <a:ext cx="1262592" cy="525702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≥</a:t>
            </a:r>
            <a:r>
              <a:rPr lang="en-US" sz="2400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20%</a:t>
            </a:r>
            <a:endParaRPr lang="th-TH" dirty="0">
              <a:solidFill>
                <a:srgbClr val="FF0000"/>
              </a:solidFill>
            </a:endParaRPr>
          </a:p>
        </p:txBody>
      </p:sp>
      <p:grpSp>
        <p:nvGrpSpPr>
          <p:cNvPr id="11" name="กลุ่ม 10"/>
          <p:cNvGrpSpPr/>
          <p:nvPr/>
        </p:nvGrpSpPr>
        <p:grpSpPr>
          <a:xfrm>
            <a:off x="5380987" y="942448"/>
            <a:ext cx="3617911" cy="1775676"/>
            <a:chOff x="5459197" y="974574"/>
            <a:chExt cx="3617911" cy="1775676"/>
          </a:xfrm>
        </p:grpSpPr>
        <p:grpSp>
          <p:nvGrpSpPr>
            <p:cNvPr id="2" name="กลุ่ม 1"/>
            <p:cNvGrpSpPr/>
            <p:nvPr/>
          </p:nvGrpSpPr>
          <p:grpSpPr>
            <a:xfrm>
              <a:off x="5459197" y="974574"/>
              <a:ext cx="3617911" cy="1775676"/>
              <a:chOff x="5371308" y="922650"/>
              <a:chExt cx="3772692" cy="1631216"/>
            </a:xfrm>
          </p:grpSpPr>
          <p:sp>
            <p:nvSpPr>
              <p:cNvPr id="51" name="สี่เหลี่ยมผืนผ้า 50"/>
              <p:cNvSpPr/>
              <p:nvPr/>
            </p:nvSpPr>
            <p:spPr>
              <a:xfrm>
                <a:off x="5371308" y="922650"/>
                <a:ext cx="496092" cy="1631216"/>
              </a:xfrm>
              <a:prstGeom prst="rect">
                <a:avLst/>
              </a:prstGeom>
              <a:solidFill>
                <a:srgbClr val="7030A0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AMR</a:t>
                </a:r>
                <a:endParaRPr lang="th-TH" b="1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3" name="สี่เหลี่ยมผืนผ้า 2"/>
              <p:cNvSpPr/>
              <p:nvPr/>
            </p:nvSpPr>
            <p:spPr>
              <a:xfrm>
                <a:off x="5867400" y="922650"/>
                <a:ext cx="3276600" cy="1611603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th-TH" sz="2400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รพ </a:t>
                </a:r>
                <a:r>
                  <a:rPr lang="en-US" sz="2400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A-M</a:t>
                </a:r>
                <a:r>
                  <a:rPr lang="th-TH" sz="2400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1 มี</a:t>
                </a:r>
                <a:r>
                  <a:rPr lang="th-TH" sz="2400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ระบบการจัดการ </a:t>
                </a:r>
                <a:r>
                  <a:rPr lang="en-US" sz="2400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AMR </a:t>
                </a:r>
                <a:r>
                  <a:rPr lang="th-TH" sz="2400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อย่าง</a:t>
                </a:r>
                <a:r>
                  <a:rPr lang="th-TH" sz="2400" b="1" dirty="0" err="1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บูรณา</a:t>
                </a:r>
                <a:r>
                  <a:rPr lang="th-TH" sz="2400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การ ระดับ</a:t>
                </a:r>
                <a:r>
                  <a:rPr lang="th-TH" sz="2400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ปานกลาง (</a:t>
                </a:r>
                <a:r>
                  <a:rPr lang="en-US" sz="2400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intermediate: </a:t>
                </a:r>
                <a:r>
                  <a:rPr lang="en-US" sz="2400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≥</a:t>
                </a:r>
                <a:r>
                  <a:rPr lang="th-TH" sz="2000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250</a:t>
                </a:r>
                <a:r>
                  <a:rPr lang="th-TH" sz="2000" b="1" dirty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– 350 คะแนน</a:t>
                </a:r>
                <a:r>
                  <a:rPr lang="en-US" sz="2400" b="1" dirty="0" smtClean="0">
                    <a:latin typeface="TH SarabunPSK" panose="020B0500040200020003" pitchFamily="34" charset="-34"/>
                    <a:cs typeface="TH SarabunPSK" panose="020B0500040200020003" pitchFamily="34" charset="-34"/>
                  </a:rPr>
                  <a:t>)</a:t>
                </a:r>
              </a:p>
              <a:p>
                <a:endParaRPr lang="en-US" sz="3600" b="1" dirty="0">
                  <a:solidFill>
                    <a:srgbClr val="FF0066"/>
                  </a:solidFill>
                  <a:latin typeface="TH SarabunPSK" panose="020B0500040200020003" pitchFamily="34" charset="-34"/>
                  <a:cs typeface="TH SarabunPSK" panose="020B0500040200020003" pitchFamily="34" charset="-34"/>
                </a:endParaRPr>
              </a:p>
            </p:txBody>
          </p:sp>
        </p:grpSp>
        <p:sp>
          <p:nvSpPr>
            <p:cNvPr id="54" name="วงรี 53"/>
            <p:cNvSpPr/>
            <p:nvPr/>
          </p:nvSpPr>
          <p:spPr>
            <a:xfrm>
              <a:off x="6886325" y="2189668"/>
              <a:ext cx="1239394" cy="402979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h-TH" sz="2400" b="1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≥</a:t>
              </a:r>
              <a:r>
                <a:rPr lang="en-US" sz="2400" b="1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 </a:t>
              </a:r>
              <a:r>
                <a:rPr lang="en-US" b="1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20</a:t>
              </a:r>
              <a:r>
                <a:rPr lang="en-US" sz="2400" b="1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%</a:t>
              </a:r>
              <a:endParaRPr lang="th-TH" sz="24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405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"/>
          <p:cNvSpPr txBox="1"/>
          <p:nvPr/>
        </p:nvSpPr>
        <p:spPr>
          <a:xfrm>
            <a:off x="84479" y="-12879"/>
            <a:ext cx="8973305" cy="5304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66463" lvl="2" algn="ctr">
              <a:lnSpc>
                <a:spcPts val="3139"/>
              </a:lnSpc>
            </a:pPr>
            <a:r>
              <a:rPr lang="en-US" sz="3600" b="1" u="sng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RDU</a:t>
            </a:r>
            <a:r>
              <a:rPr lang="en-US" sz="3600" b="1" u="sng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3600" b="1" u="sng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3600" b="1" u="sng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 2562</a:t>
            </a:r>
            <a:endParaRPr lang="en-US" sz="3600" b="1" u="sng" dirty="0">
              <a:solidFill>
                <a:srgbClr val="000099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1450" y="517523"/>
            <a:ext cx="8973305" cy="6463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1800" b="1" i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ตัวชี้วัด </a:t>
            </a:r>
            <a:r>
              <a:rPr lang="th-TH" sz="18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1 </a:t>
            </a:r>
            <a:r>
              <a:rPr lang="en-US" sz="18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:</a:t>
            </a:r>
            <a:r>
              <a:rPr lang="th-TH" sz="1800" b="1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ร้อยละโรงพยาบาล</a:t>
            </a:r>
            <a:r>
              <a:rPr lang="th-TH" sz="18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ที่ใช้ยาอย่างสมเหตุผล</a:t>
            </a:r>
            <a:r>
              <a:rPr lang="en-US" sz="1800" b="1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RDU </a:t>
            </a:r>
            <a:r>
              <a:rPr lang="th-TH" sz="1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ขั้นที่ 1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≥</a:t>
            </a:r>
            <a:r>
              <a:rPr lang="en-US" sz="1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95% , RDU </a:t>
            </a:r>
            <a:r>
              <a:rPr lang="th-TH" sz="1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ขั้นที่ 2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≥</a:t>
            </a:r>
            <a:r>
              <a:rPr lang="en-US" sz="18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 20%</a:t>
            </a:r>
            <a:endParaRPr lang="th-TH" sz="18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ตัวชี้วัดที่ 2 </a:t>
            </a:r>
            <a:r>
              <a:rPr lang="en-US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: </a:t>
            </a:r>
            <a:r>
              <a:rPr lang="th-TH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ร้อย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ละ 20ของรพศ./</a:t>
            </a:r>
            <a:r>
              <a:rPr lang="th-TH" sz="18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รพท</a:t>
            </a:r>
            <a:r>
              <a:rPr lang="th-TH" sz="18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.มี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ระบบการจัดการ 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AMR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อย่าง</a:t>
            </a:r>
            <a:r>
              <a:rPr lang="th-TH" sz="1800" b="1" dirty="0" err="1"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การระดับปานกลาง (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intermediate: ≥ </a:t>
            </a:r>
            <a:r>
              <a:rPr lang="th-TH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250– 350 คะแนน</a:t>
            </a:r>
            <a:r>
              <a:rPr lang="en-US" sz="1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)</a:t>
            </a:r>
            <a:endParaRPr lang="en-US" sz="1800" b="1" dirty="0" smtClean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965162"/>
              </p:ext>
            </p:extLst>
          </p:nvPr>
        </p:nvGraphicFramePr>
        <p:xfrm>
          <a:off x="89781" y="1174450"/>
          <a:ext cx="9018723" cy="5588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979"/>
                <a:gridCol w="864096"/>
                <a:gridCol w="864096"/>
                <a:gridCol w="936104"/>
                <a:gridCol w="864096"/>
                <a:gridCol w="1368152"/>
                <a:gridCol w="1800200"/>
              </a:tblGrid>
              <a:tr h="42153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tabLst>
                          <a:tab pos="775970" algn="ctr"/>
                        </a:tabLst>
                      </a:pPr>
                      <a:r>
                        <a:rPr lang="en-US" sz="36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KPI</a:t>
                      </a:r>
                      <a:endParaRPr lang="en-US" sz="36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ผลงาน ปี 2562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 เปรียบเทียบ ณ 12 </a:t>
                      </a:r>
                      <a:r>
                        <a:rPr lang="th-TH" sz="2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มีค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กับ 25 </a:t>
                      </a:r>
                      <a:r>
                        <a:rPr lang="th-TH" sz="24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มีค</a:t>
                      </a:r>
                      <a:r>
                        <a:rPr lang="th-TH" sz="2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. 62</a:t>
                      </a:r>
                      <a:endParaRPr lang="th-TH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chemeClr val="tx1"/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8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80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th-TH" sz="2400" b="1" kern="120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ผลการประเมิน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593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เป้าหมาย</a:t>
                      </a:r>
                      <a:endParaRPr lang="en-US" sz="20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ข้อมูล</a:t>
                      </a:r>
                      <a:r>
                        <a:rPr lang="th-TH" sz="2400" b="1" kern="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ณ 12.3.62</a:t>
                      </a:r>
                      <a:endParaRPr lang="en-US" sz="2400" b="1" kern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kern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ข้อมูล</a:t>
                      </a:r>
                      <a:r>
                        <a:rPr lang="th-TH" sz="2400" b="1" kern="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ณ 25.3.62</a:t>
                      </a:r>
                      <a:endParaRPr lang="en-US" sz="24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2400" b="1" kern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50720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ผลงาน</a:t>
                      </a:r>
                      <a:endParaRPr lang="en-US" sz="24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24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ผลงาน</a:t>
                      </a:r>
                      <a:endParaRPr lang="en-US" sz="24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ร้อยละ</a:t>
                      </a:r>
                      <a:endParaRPr lang="en-US" sz="24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6013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ขั้นที่ </a:t>
                      </a:r>
                      <a:r>
                        <a:rPr lang="th-TH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800" b="1" kern="0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800" b="1" kern="0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       </a:t>
                      </a:r>
                      <a:r>
                        <a:rPr lang="en-US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(≥ </a:t>
                      </a:r>
                      <a:r>
                        <a:rPr lang="th-TH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95</a:t>
                      </a:r>
                      <a:r>
                        <a:rPr lang="en-US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th-TH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)</a:t>
                      </a:r>
                      <a:endParaRPr lang="en-US" sz="2800" b="1" kern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26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8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26</a:t>
                      </a:r>
                      <a:endParaRPr lang="en-US" sz="2800" b="1" kern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100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26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100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 smtClean="0">
                        <a:effectLst/>
                        <a:latin typeface="TH SarabunPSK" panose="020B0500040200020003" pitchFamily="34" charset="-34"/>
                        <a:ea typeface="Calibri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 smtClean="0">
                        <a:effectLst/>
                        <a:latin typeface="TH SarabunPSK" panose="020B0500040200020003" pitchFamily="34" charset="-34"/>
                        <a:ea typeface="Calibri"/>
                        <a:cs typeface="TH SarabunPSK" panose="020B0500040200020003" pitchFamily="34" charset="-34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b="1" dirty="0">
                        <a:effectLst/>
                        <a:latin typeface="TH SarabunPSK" panose="020B0500040200020003" pitchFamily="34" charset="-34"/>
                        <a:ea typeface="Calibri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100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ขั้นที่ </a:t>
                      </a:r>
                      <a:r>
                        <a:rPr lang="th-TH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800" b="1" kern="0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2800" b="1" kern="0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     </a:t>
                      </a:r>
                      <a:r>
                        <a:rPr lang="en-US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(≥</a:t>
                      </a:r>
                      <a:r>
                        <a:rPr lang="th-TH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20</a:t>
                      </a:r>
                      <a:r>
                        <a:rPr lang="en-US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th-TH" sz="2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)</a:t>
                      </a:r>
                      <a:endParaRPr lang="en-US" sz="2800" b="1" kern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26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9</a:t>
                      </a:r>
                      <a:endParaRPr lang="en-US" sz="2800" b="1" kern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34.62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10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38.46%</a:t>
                      </a:r>
                      <a:endParaRPr lang="en-US" sz="2800" b="1" kern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endParaRPr lang="en-US" sz="1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10011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ขั้นที่ 3</a:t>
                      </a:r>
                      <a:endParaRPr lang="en-US" sz="2800" b="1" kern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800" b="1" kern="0" dirty="0" smtClean="0">
                          <a:solidFill>
                            <a:srgbClr val="365F9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26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365F9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3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365F9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11.54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800" b="1" kern="0" dirty="0" smtClean="0">
                          <a:solidFill>
                            <a:srgbClr val="365F9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4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8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15.38</a:t>
                      </a:r>
                      <a:endParaRPr lang="en-US" sz="2800" b="1" kern="0" dirty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1800" b="1" kern="0" dirty="0" smtClean="0">
                          <a:solidFill>
                            <a:srgbClr val="365F9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ยังไม่ใช่เป้าหมายในการวัดปี 62</a:t>
                      </a:r>
                      <a:endParaRPr lang="en-US" sz="1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  <a:tr h="10012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AMR: </a:t>
                      </a:r>
                      <a:r>
                        <a:rPr lang="th-TH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รพ</a:t>
                      </a:r>
                      <a:r>
                        <a:rPr lang="th-TH" sz="1800" b="1" kern="0" spc="-5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ศ.</a:t>
                      </a:r>
                      <a:r>
                        <a:rPr lang="th-TH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/ </a:t>
                      </a:r>
                      <a:r>
                        <a:rPr lang="th-TH" sz="1800" b="1" kern="0" spc="-50" dirty="0" err="1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รพท</a:t>
                      </a:r>
                      <a:r>
                        <a:rPr lang="th-TH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th-TH" sz="1800" b="1" kern="0" spc="0" baseline="0" dirty="0" smtClean="0">
                          <a:solidFill>
                            <a:srgbClr val="365F9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มี</a:t>
                      </a:r>
                      <a:r>
                        <a:rPr lang="th-TH" sz="1800" b="1" kern="0" spc="-5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ระบบการจัดการ </a:t>
                      </a:r>
                      <a:r>
                        <a:rPr lang="en-US" sz="1800" b="1" kern="0" spc="-5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AMR </a:t>
                      </a:r>
                      <a:r>
                        <a:rPr lang="th-TH" sz="1800" b="1" kern="0" spc="-5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อย่าง</a:t>
                      </a:r>
                      <a:r>
                        <a:rPr lang="th-TH" sz="1800" b="1" kern="0" spc="-50" dirty="0" err="1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บูรณา</a:t>
                      </a:r>
                      <a:r>
                        <a:rPr lang="th-TH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การ </a:t>
                      </a:r>
                      <a:r>
                        <a:rPr lang="th-TH" sz="1800" b="1" u="sng" kern="0" spc="-5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ระดับ</a:t>
                      </a:r>
                      <a:r>
                        <a:rPr lang="th-TH" sz="1800" b="1" u="sng" kern="0" spc="-50" dirty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ปาน</a:t>
                      </a:r>
                      <a:r>
                        <a:rPr lang="th-TH" sz="1800" b="1" u="sng" kern="0" spc="-5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กลาง</a:t>
                      </a:r>
                      <a:r>
                        <a:rPr lang="th-TH" sz="1800" b="1" u="sng" kern="0" spc="-50" baseline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(</a:t>
                      </a:r>
                      <a:r>
                        <a:rPr lang="en-US" sz="1800" b="1" kern="0" spc="-5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intermediate</a:t>
                      </a:r>
                      <a:r>
                        <a:rPr lang="en-US" sz="1800" b="1" kern="0" spc="-3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)</a:t>
                      </a:r>
                      <a:r>
                        <a:rPr lang="en-US" sz="1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1800" b="1" kern="0" baseline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sz="1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(≥</a:t>
                      </a:r>
                      <a:r>
                        <a:rPr lang="th-TH" sz="1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20</a:t>
                      </a:r>
                      <a:r>
                        <a:rPr lang="en-US" sz="1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%</a:t>
                      </a:r>
                      <a:r>
                        <a:rPr lang="th-TH" sz="1800" b="1" kern="0" dirty="0" smtClean="0">
                          <a:solidFill>
                            <a:srgbClr val="FF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)</a:t>
                      </a:r>
                      <a:endParaRPr lang="en-US" sz="1800" b="1" kern="0" dirty="0">
                        <a:solidFill>
                          <a:srgbClr val="FF0000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th-TH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4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365F9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4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100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4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2800" b="1" kern="0" dirty="0" smtClean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100</a:t>
                      </a:r>
                      <a:endParaRPr lang="en-US" sz="2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240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rgbClr val="000000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 </a:t>
                      </a:r>
                      <a:endParaRPr lang="en-US" sz="1800" b="1" kern="0" dirty="0">
                        <a:solidFill>
                          <a:srgbClr val="365F9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" name="กลุ่ม 1"/>
          <p:cNvGrpSpPr/>
          <p:nvPr/>
        </p:nvGrpSpPr>
        <p:grpSpPr>
          <a:xfrm>
            <a:off x="7687476" y="2521103"/>
            <a:ext cx="1144667" cy="3765029"/>
            <a:chOff x="6801061" y="2514600"/>
            <a:chExt cx="1044734" cy="3907918"/>
          </a:xfrm>
        </p:grpSpPr>
        <p:grpSp>
          <p:nvGrpSpPr>
            <p:cNvPr id="12" name="กลุ่ม 11"/>
            <p:cNvGrpSpPr/>
            <p:nvPr/>
          </p:nvGrpSpPr>
          <p:grpSpPr>
            <a:xfrm>
              <a:off x="7310888" y="6093907"/>
              <a:ext cx="309705" cy="328611"/>
              <a:chOff x="-610041" y="3165353"/>
              <a:chExt cx="393810" cy="328611"/>
            </a:xfrm>
          </p:grpSpPr>
          <p:cxnSp>
            <p:nvCxnSpPr>
              <p:cNvPr id="13" name="ตัวเชื่อมต่อตรง 12"/>
              <p:cNvCxnSpPr/>
              <p:nvPr/>
            </p:nvCxnSpPr>
            <p:spPr>
              <a:xfrm>
                <a:off x="-610041" y="3384419"/>
                <a:ext cx="192653" cy="109536"/>
              </a:xfrm>
              <a:prstGeom prst="line">
                <a:avLst/>
              </a:prstGeom>
              <a:noFill/>
              <a:ln w="7620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ตัวเชื่อมต่อตรง 13"/>
              <p:cNvCxnSpPr/>
              <p:nvPr/>
            </p:nvCxnSpPr>
            <p:spPr>
              <a:xfrm flipV="1">
                <a:off x="-445409" y="3165353"/>
                <a:ext cx="229178" cy="328611"/>
              </a:xfrm>
              <a:prstGeom prst="line">
                <a:avLst/>
              </a:prstGeom>
              <a:noFill/>
              <a:ln w="7620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กลุ่ม 15"/>
            <p:cNvGrpSpPr/>
            <p:nvPr/>
          </p:nvGrpSpPr>
          <p:grpSpPr>
            <a:xfrm>
              <a:off x="7364690" y="4018653"/>
              <a:ext cx="331742" cy="328611"/>
              <a:chOff x="-671192" y="2329889"/>
              <a:chExt cx="421831" cy="328611"/>
            </a:xfrm>
          </p:grpSpPr>
          <p:cxnSp>
            <p:nvCxnSpPr>
              <p:cNvPr id="17" name="ตัวเชื่อมต่อตรง 16"/>
              <p:cNvCxnSpPr/>
              <p:nvPr/>
            </p:nvCxnSpPr>
            <p:spPr>
              <a:xfrm>
                <a:off x="-671192" y="2548964"/>
                <a:ext cx="192653" cy="109536"/>
              </a:xfrm>
              <a:prstGeom prst="line">
                <a:avLst/>
              </a:prstGeom>
              <a:noFill/>
              <a:ln w="7620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ตัวเชื่อมต่อตรง 18"/>
              <p:cNvCxnSpPr/>
              <p:nvPr/>
            </p:nvCxnSpPr>
            <p:spPr>
              <a:xfrm flipV="1">
                <a:off x="-478539" y="2329889"/>
                <a:ext cx="229178" cy="328611"/>
              </a:xfrm>
              <a:prstGeom prst="line">
                <a:avLst/>
              </a:prstGeom>
              <a:noFill/>
              <a:ln w="76200" cap="flat" cmpd="sng" algn="ctr">
                <a:solidFill>
                  <a:srgbClr val="70AD47">
                    <a:lumMod val="75000"/>
                  </a:srgbClr>
                </a:solidFill>
                <a:prstDash val="solid"/>
                <a:miter lim="800000"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สี่เหลี่ยมผืนผ้า 19"/>
            <p:cNvSpPr/>
            <p:nvPr/>
          </p:nvSpPr>
          <p:spPr>
            <a:xfrm>
              <a:off x="6801061" y="2514600"/>
              <a:ext cx="1044734" cy="2135923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21" name="สี่เหลี่ยมผืนผ้า 20"/>
          <p:cNvSpPr/>
          <p:nvPr/>
        </p:nvSpPr>
        <p:spPr>
          <a:xfrm>
            <a:off x="7756736" y="5339722"/>
            <a:ext cx="1144667" cy="151827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grpSp>
        <p:nvGrpSpPr>
          <p:cNvPr id="22" name="กลุ่ม 21"/>
          <p:cNvGrpSpPr/>
          <p:nvPr/>
        </p:nvGrpSpPr>
        <p:grpSpPr>
          <a:xfrm>
            <a:off x="8292675" y="2798314"/>
            <a:ext cx="299631" cy="328611"/>
            <a:chOff x="428596" y="2183836"/>
            <a:chExt cx="381000" cy="328611"/>
          </a:xfrm>
        </p:grpSpPr>
        <p:cxnSp>
          <p:nvCxnSpPr>
            <p:cNvPr id="23" name="ตัวเชื่อมต่อตรง 22"/>
            <p:cNvCxnSpPr/>
            <p:nvPr/>
          </p:nvCxnSpPr>
          <p:spPr>
            <a:xfrm>
              <a:off x="428596" y="2402910"/>
              <a:ext cx="192653" cy="109536"/>
            </a:xfrm>
            <a:prstGeom prst="line">
              <a:avLst/>
            </a:prstGeom>
            <a:noFill/>
            <a:ln w="7620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ตัวเชื่อมต่อตรง 23"/>
            <p:cNvCxnSpPr/>
            <p:nvPr/>
          </p:nvCxnSpPr>
          <p:spPr>
            <a:xfrm flipV="1">
              <a:off x="580418" y="2183836"/>
              <a:ext cx="229178" cy="328611"/>
            </a:xfrm>
            <a:prstGeom prst="line">
              <a:avLst/>
            </a:prstGeom>
            <a:noFill/>
            <a:ln w="76200" cap="flat" cmpd="sng" algn="ctr">
              <a:solidFill>
                <a:srgbClr val="70AD47">
                  <a:lumMod val="75000"/>
                </a:srgbClr>
              </a:solidFill>
              <a:prstDash val="solid"/>
              <a:miter lim="800000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8122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014863" y="0"/>
            <a:ext cx="5412762" cy="7694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chemeClr val="bg2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รพ. ที่ผ่าน </a:t>
            </a:r>
            <a:r>
              <a:rPr lang="en-US" sz="4400" b="1" dirty="0" smtClean="0">
                <a:solidFill>
                  <a:schemeClr val="bg2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RDU </a:t>
            </a:r>
            <a:r>
              <a:rPr lang="th-TH" sz="4400" b="1" dirty="0" smtClean="0">
                <a:solidFill>
                  <a:schemeClr val="bg2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ขั้นที่ 2 และ 3</a:t>
            </a:r>
            <a:endParaRPr lang="en-US" sz="4400" b="1" dirty="0" smtClean="0">
              <a:solidFill>
                <a:schemeClr val="bg2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3648379"/>
              </p:ext>
            </p:extLst>
          </p:nvPr>
        </p:nvGraphicFramePr>
        <p:xfrm>
          <a:off x="8182" y="908720"/>
          <a:ext cx="8596266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7474"/>
                <a:gridCol w="1584176"/>
                <a:gridCol w="2088232"/>
                <a:gridCol w="1584176"/>
                <a:gridCol w="1872208"/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h-TH" sz="3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</a:t>
                      </a:r>
                      <a:endParaRPr lang="th-TH" sz="3200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ข้อมูล</a:t>
                      </a:r>
                      <a:r>
                        <a:rPr lang="th-TH" sz="2400" b="1" kern="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ณ 12 มีนาคม 62</a:t>
                      </a:r>
                      <a:endParaRPr lang="en-US" sz="24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2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kern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ข้อมูล</a:t>
                      </a:r>
                      <a:r>
                        <a:rPr lang="th-TH" sz="2400" b="1" kern="0" baseline="0" dirty="0" smtClean="0">
                          <a:solidFill>
                            <a:schemeClr val="tx1"/>
                          </a:solidFill>
                          <a:effectLst/>
                          <a:latin typeface="TH SarabunPSK" panose="020B0500040200020003" pitchFamily="34" charset="-34"/>
                          <a:ea typeface="Times New Roman"/>
                          <a:cs typeface="TH SarabunPSK" panose="020B0500040200020003" pitchFamily="34" charset="-34"/>
                        </a:rPr>
                        <a:t> ณ 25 มีนาคม 62</a:t>
                      </a:r>
                      <a:endParaRPr lang="en-US" sz="2400" b="1" kern="0" dirty="0" smtClean="0">
                        <a:solidFill>
                          <a:schemeClr val="tx1"/>
                        </a:solidFill>
                        <a:effectLst/>
                        <a:latin typeface="TH SarabunPSK" panose="020B0500040200020003" pitchFamily="34" charset="-34"/>
                        <a:ea typeface="Times New Roman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2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h-TH" sz="2000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ขั้นที่ 2</a:t>
                      </a:r>
                      <a:endParaRPr lang="th-TH" sz="2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ขั้นที่ 3</a:t>
                      </a:r>
                      <a:endParaRPr lang="th-TH" sz="2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ขั้นที่ 2</a:t>
                      </a:r>
                      <a:endParaRPr lang="th-TH" sz="2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ผ่าน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sz="2000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ขั้นที่ 3</a:t>
                      </a:r>
                      <a:endParaRPr lang="th-TH" sz="20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ศรีเมืองใหม่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Calibri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 (รพ.สต.)</a:t>
                      </a:r>
                      <a:endParaRPr lang="th-TH" sz="20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โขงเจียม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 (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RAS)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 (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RAS)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น้ำยืน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กุด</a:t>
                      </a:r>
                      <a:r>
                        <a:rPr lang="th-TH" sz="24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ข้าวปุ้น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 (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RAS, ICS)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 (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RAS, ICS)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สำโรง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ดอนมดแดง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 (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RAS, </a:t>
                      </a: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 (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RAS, </a:t>
                      </a:r>
                      <a:r>
                        <a:rPr lang="th-TH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</a:t>
                      </a:r>
                      <a:r>
                        <a:rPr lang="en-US" sz="20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สิรินธร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0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นาเยีย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</a:t>
                      </a:r>
                      <a:r>
                        <a:rPr lang="en-US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</a:t>
                      </a:r>
                      <a:r>
                        <a:rPr lang="en-US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</a:t>
                      </a: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รพ.สต.)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เหล่าเสือ</a:t>
                      </a:r>
                      <a:r>
                        <a:rPr lang="th-TH" sz="24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โก้ก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</a:t>
                      </a:r>
                      <a:r>
                        <a:rPr lang="en-US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(ICS)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</a:t>
                      </a:r>
                      <a:r>
                        <a:rPr lang="en-US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(ICS)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ทุ่งศรีอุดม</a:t>
                      </a:r>
                      <a:endParaRPr lang="th-TH" sz="24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</a:t>
                      </a:r>
                      <a:r>
                        <a:rPr lang="th-TH" sz="24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(รพ.สต.)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+mn-lt"/>
                          <a:cs typeface="TH SarabunPSK" panose="020B0500040200020003" pitchFamily="34" charset="-34"/>
                        </a:rPr>
                        <a:t>/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×</a:t>
                      </a:r>
                      <a:r>
                        <a:rPr lang="th-TH" sz="24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(รพ.สต.)</a:t>
                      </a:r>
                      <a:endParaRPr lang="th-TH" sz="2400" b="1" dirty="0" smtClean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65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3"/>
          <p:cNvSpPr txBox="1"/>
          <p:nvPr/>
        </p:nvSpPr>
        <p:spPr>
          <a:xfrm>
            <a:off x="75235" y="45861"/>
            <a:ext cx="8973305" cy="4898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66463" lvl="2" algn="ctr">
              <a:lnSpc>
                <a:spcPts val="3139"/>
              </a:lnSpc>
            </a:pPr>
            <a:r>
              <a:rPr lang="en-US" sz="4400" b="1" u="sng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RDU</a:t>
            </a:r>
            <a:r>
              <a:rPr lang="en-US" sz="4400" b="1" u="sng" dirty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4400" b="1" u="sng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: </a:t>
            </a:r>
            <a:r>
              <a:rPr lang="th-TH" sz="4400" b="1" u="sng" dirty="0" smtClean="0">
                <a:solidFill>
                  <a:srgbClr val="000099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 2562 ณ 25 มีนาคม 2562</a:t>
            </a:r>
            <a:endParaRPr lang="en-US" sz="4400" b="1" u="sng" dirty="0">
              <a:solidFill>
                <a:srgbClr val="000099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79712" y="787327"/>
            <a:ext cx="5412762" cy="76944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 smtClean="0">
                <a:solidFill>
                  <a:schemeClr val="bg2">
                    <a:lumMod val="10000"/>
                  </a:schemeClr>
                </a:solidFill>
                <a:latin typeface="TH SarabunPSK" pitchFamily="34" charset="-34"/>
                <a:cs typeface="TH SarabunPSK" pitchFamily="34" charset="-34"/>
              </a:rPr>
              <a:t>โอกาสพัฒนา สู่ขั้น 2 และ 3</a:t>
            </a:r>
            <a:endParaRPr lang="en-US" sz="4400" b="1" dirty="0" smtClean="0">
              <a:solidFill>
                <a:schemeClr val="bg2">
                  <a:lumMod val="1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126507"/>
              </p:ext>
            </p:extLst>
          </p:nvPr>
        </p:nvGraphicFramePr>
        <p:xfrm>
          <a:off x="102055" y="1772816"/>
          <a:ext cx="893444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079"/>
                <a:gridCol w="51483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หน่วยงาน</a:t>
                      </a:r>
                      <a:endParaRPr lang="th-TH" sz="3600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6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ตัวชี้วัดที่ยังไม่ผ่าน</a:t>
                      </a:r>
                      <a:endParaRPr lang="th-TH" sz="3600" dirty="0">
                        <a:solidFill>
                          <a:schemeClr val="bg2">
                            <a:lumMod val="10000"/>
                          </a:schemeClr>
                        </a:solidFill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6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พิบูลมัง</a:t>
                      </a:r>
                      <a:r>
                        <a:rPr lang="th-TH" sz="3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สาหาร</a:t>
                      </a:r>
                      <a:endParaRPr lang="th-TH" sz="3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AD,GB, Second</a:t>
                      </a:r>
                      <a:r>
                        <a:rPr lang="en-US" sz="36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Gen Antihistamine</a:t>
                      </a:r>
                      <a:endParaRPr lang="th-TH" sz="3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นาจะ</a:t>
                      </a:r>
                      <a:r>
                        <a:rPr lang="th-TH" sz="3600" b="1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หลวย</a:t>
                      </a:r>
                      <a:endParaRPr lang="th-TH" sz="3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</a:t>
                      </a:r>
                      <a:endParaRPr lang="th-TH" sz="3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3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สว่างวีระวงศ์</a:t>
                      </a:r>
                      <a:endParaRPr lang="th-TH" sz="3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b="1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AD,</a:t>
                      </a:r>
                      <a:r>
                        <a:rPr lang="en-US" sz="3600" b="1" baseline="0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FTW, RAS</a:t>
                      </a:r>
                      <a:endParaRPr lang="th-TH" sz="3600" b="1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69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Key success &amp; </a:t>
            </a:r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ข้อเสนอแนะ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graphicFrame>
        <p:nvGraphicFramePr>
          <p:cNvPr id="4" name="ตัวแทนเนื้อหา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991796"/>
              </p:ext>
            </p:extLst>
          </p:nvPr>
        </p:nvGraphicFramePr>
        <p:xfrm>
          <a:off x="467544" y="980728"/>
          <a:ext cx="82296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3909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Key success </a:t>
                      </a:r>
                      <a:endParaRPr lang="th-T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3200" b="1" dirty="0" smtClean="0">
                          <a:solidFill>
                            <a:schemeClr val="tx1"/>
                          </a:solidFill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ข้อเสนอแนะ</a:t>
                      </a:r>
                      <a:endParaRPr lang="th-TH" sz="3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ผู้บริหารทุกระดับให้ความร่วมมือ สนับสนุน และให้ความสำคัญ กระตุ้นติดตามผล</a:t>
                      </a:r>
                    </a:p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องค์กรแพทย์ให้ความร่วมมือ</a:t>
                      </a:r>
                    </a:p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การ </a:t>
                      </a:r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Feedback </a:t>
                      </a:r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ข้อมูลให้คณะกรรมการ, ผู้บริหาร และผู้สั่งใช้ยา เพื่อทราบสถานการณ์ ปัญหา เพื่อหาแนวทางแก้ปัญหาร่วมกันสม่ำเสมอและบ่อยครั้ง</a:t>
                      </a:r>
                    </a:p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การกำกับติดตามอย่างต่อเนื่องจากผู้รับผิดชอบทางด้าน </a:t>
                      </a:r>
                      <a:r>
                        <a:rPr lang="th-TH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สสจ</a:t>
                      </a:r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 </a:t>
                      </a:r>
                    </a:p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การให้ความรู้ความเข้าใจ </a:t>
                      </a:r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RDU </a:t>
                      </a:r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แก่ผู้สั่งใช้ยา และประชาชน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ให้ผู้บริหารระดับสูงกำหนดนโยบาย กำกับ และบังคับให้ผู้บริหารลำดับถัดมาให้มีการติดตาม กำกับให้ผู้สั่งใช้ยา ดำเนินการตามตัวชี้วัดอย่างสม่ำเสมอและต่อเนื่อง</a:t>
                      </a:r>
                    </a:p>
                    <a:p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เสนอให้ส่วนกลางทบทวนเกณฑ์เป้าหมายตัวชี้วัด </a:t>
                      </a:r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RI </a:t>
                      </a:r>
                      <a:r>
                        <a:rPr lang="th-TH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และตัวหารในตัวชี้วัดการใช้ </a:t>
                      </a:r>
                      <a:r>
                        <a:rPr lang="en-US" dirty="0" err="1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Glibenclamide</a:t>
                      </a:r>
                      <a:r>
                        <a:rPr lang="en-US" dirty="0" smtClean="0"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dirty="0"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25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632</Words>
  <Application>Microsoft Office PowerPoint</Application>
  <PresentationFormat>นำเสนอทางหน้าจอ (4:3)</PresentationFormat>
  <Paragraphs>151</Paragraphs>
  <Slides>6</Slides>
  <Notes>3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ชุดรูปแบบของ Office</vt:lpstr>
      <vt:lpstr>Service Plan RDU – AMR    ปี 2562  จังหวัดอุบลราชธานี 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Key success &amp; ข้อเสนอแนะ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 Plan RDU – AMR    ปี 2562  จังหวัดอุบลราชธานี </dc:title>
  <dc:creator>Computer</dc:creator>
  <cp:lastModifiedBy>Computer</cp:lastModifiedBy>
  <cp:revision>42</cp:revision>
  <dcterms:created xsi:type="dcterms:W3CDTF">2019-01-29T09:01:51Z</dcterms:created>
  <dcterms:modified xsi:type="dcterms:W3CDTF">2019-03-26T04:07:54Z</dcterms:modified>
</cp:coreProperties>
</file>